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B86D-AA6C-C242-BE85-3CE78516270E}" type="datetimeFigureOut">
              <a:rPr lang="en-US" smtClean="0"/>
              <a:t>9/13/11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3DB2-F786-954A-A9E7-410B52FB6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B86D-AA6C-C242-BE85-3CE78516270E}" type="datetimeFigureOut">
              <a:rPr lang="en-US" smtClean="0"/>
              <a:t>9/13/11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3DB2-F786-954A-A9E7-410B52FB6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B86D-AA6C-C242-BE85-3CE78516270E}" type="datetimeFigureOut">
              <a:rPr lang="en-US" smtClean="0"/>
              <a:t>9/13/11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3DB2-F786-954A-A9E7-410B52FB6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B86D-AA6C-C242-BE85-3CE78516270E}" type="datetimeFigureOut">
              <a:rPr lang="en-US" smtClean="0"/>
              <a:t>9/13/11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3DB2-F786-954A-A9E7-410B52FB6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B86D-AA6C-C242-BE85-3CE78516270E}" type="datetimeFigureOut">
              <a:rPr lang="en-US" smtClean="0"/>
              <a:t>9/13/11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3DB2-F786-954A-A9E7-410B52FB6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B86D-AA6C-C242-BE85-3CE78516270E}" type="datetimeFigureOut">
              <a:rPr lang="en-US" smtClean="0"/>
              <a:t>9/13/11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3DB2-F786-954A-A9E7-410B52FB6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B86D-AA6C-C242-BE85-3CE78516270E}" type="datetimeFigureOut">
              <a:rPr lang="en-US" smtClean="0"/>
              <a:t>9/13/11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3DB2-F786-954A-A9E7-410B52FB6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B86D-AA6C-C242-BE85-3CE78516270E}" type="datetimeFigureOut">
              <a:rPr lang="en-US" smtClean="0"/>
              <a:t>9/13/11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3DB2-F786-954A-A9E7-410B52FB6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B86D-AA6C-C242-BE85-3CE78516270E}" type="datetimeFigureOut">
              <a:rPr lang="en-US" smtClean="0"/>
              <a:t>9/13/11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3DB2-F786-954A-A9E7-410B52FB6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B86D-AA6C-C242-BE85-3CE78516270E}" type="datetimeFigureOut">
              <a:rPr lang="en-US" smtClean="0"/>
              <a:t>9/13/11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3DB2-F786-954A-A9E7-410B52FB6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B86D-AA6C-C242-BE85-3CE78516270E}" type="datetimeFigureOut">
              <a:rPr lang="en-US" smtClean="0"/>
              <a:t>9/13/11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3DB2-F786-954A-A9E7-410B52FB6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FB86D-AA6C-C242-BE85-3CE78516270E}" type="datetimeFigureOut">
              <a:rPr lang="en-US" smtClean="0"/>
              <a:t>9/13/11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63DB2-F786-954A-A9E7-410B52FB6A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Cambria"/>
                <a:cs typeface="Cambria"/>
              </a:rPr>
              <a:t>Citing from Sources</a:t>
            </a:r>
            <a:endParaRPr lang="en-US" sz="6000" dirty="0">
              <a:latin typeface="Cambria"/>
              <a:cs typeface="Cambri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Cambria"/>
                <a:cs typeface="Cambria"/>
              </a:rPr>
              <a:t>“Back That Thang Up” </a:t>
            </a:r>
          </a:p>
          <a:p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Cambria"/>
                <a:cs typeface="Cambria"/>
              </a:rPr>
              <a:t>with textual evidence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mbria"/>
                <a:cs typeface="Cambria"/>
              </a:rPr>
              <a:t>Why do we cite from sources?</a:t>
            </a:r>
            <a:endParaRPr lang="en-US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>
                <a:latin typeface="Cambria"/>
                <a:cs typeface="Cambria"/>
              </a:rPr>
              <a:t>Research is a journey of learning.  In citing, we:</a:t>
            </a:r>
          </a:p>
          <a:p>
            <a:pPr lvl="1"/>
            <a:r>
              <a:rPr lang="en-US" sz="2000" dirty="0" smtClean="0">
                <a:latin typeface="Cambria"/>
                <a:cs typeface="Cambria"/>
              </a:rPr>
              <a:t>show readers the path we took to come to our conclusions</a:t>
            </a:r>
          </a:p>
          <a:p>
            <a:pPr lvl="1"/>
            <a:r>
              <a:rPr lang="en-US" sz="2000" dirty="0" smtClean="0">
                <a:latin typeface="Cambria"/>
                <a:cs typeface="Cambria"/>
              </a:rPr>
              <a:t>show how we tied others’ ideas to our own</a:t>
            </a:r>
            <a:endParaRPr lang="en-US" sz="2400" dirty="0" smtClean="0">
              <a:latin typeface="Cambria"/>
              <a:cs typeface="Cambria"/>
            </a:endParaRPr>
          </a:p>
          <a:p>
            <a:r>
              <a:rPr lang="en-US" sz="2400" b="1" dirty="0" smtClean="0">
                <a:latin typeface="Cambria"/>
                <a:cs typeface="Cambria"/>
              </a:rPr>
              <a:t>Citations are a courtesy</a:t>
            </a:r>
          </a:p>
          <a:p>
            <a:pPr lvl="1"/>
            <a:r>
              <a:rPr lang="en-US" sz="2000" dirty="0">
                <a:latin typeface="Cambria"/>
                <a:cs typeface="Cambria"/>
              </a:rPr>
              <a:t>t</a:t>
            </a:r>
            <a:r>
              <a:rPr lang="en-US" sz="2000" dirty="0" smtClean="0">
                <a:latin typeface="Cambria"/>
                <a:cs typeface="Cambria"/>
              </a:rPr>
              <a:t>o the authors in appreciation for their hard work and research</a:t>
            </a:r>
          </a:p>
          <a:p>
            <a:pPr lvl="1"/>
            <a:r>
              <a:rPr lang="en-US" sz="2000" dirty="0" smtClean="0">
                <a:latin typeface="Cambria"/>
                <a:cs typeface="Cambria"/>
              </a:rPr>
              <a:t>to the reader who </a:t>
            </a:r>
            <a:r>
              <a:rPr lang="en-US" sz="2000" dirty="0" smtClean="0">
                <a:latin typeface="Cambria"/>
                <a:cs typeface="Cambria"/>
              </a:rPr>
              <a:t>may share your interests and want to know more</a:t>
            </a:r>
            <a:endParaRPr lang="en-US" sz="2400" b="1" dirty="0" smtClean="0">
              <a:latin typeface="Cambria"/>
              <a:cs typeface="Cambria"/>
            </a:endParaRPr>
          </a:p>
          <a:p>
            <a:r>
              <a:rPr lang="en-US" sz="2400" b="1" dirty="0" smtClean="0">
                <a:latin typeface="Cambria"/>
                <a:cs typeface="Cambria"/>
              </a:rPr>
              <a:t>Citations are a credit to your integrity and skill:</a:t>
            </a:r>
          </a:p>
          <a:p>
            <a:pPr lvl="1"/>
            <a:r>
              <a:rPr lang="en-US" sz="2000" dirty="0">
                <a:latin typeface="Cambria"/>
                <a:cs typeface="Cambria"/>
              </a:rPr>
              <a:t>b</a:t>
            </a:r>
            <a:r>
              <a:rPr lang="en-US" sz="2000" dirty="0" smtClean="0">
                <a:latin typeface="Cambria"/>
                <a:cs typeface="Cambria"/>
              </a:rPr>
              <a:t>y tracing your own learning process, you highlight your originality and legitimacy of your own ideas</a:t>
            </a:r>
          </a:p>
          <a:p>
            <a:pPr lvl="1"/>
            <a:r>
              <a:rPr lang="en-US" sz="2000" dirty="0">
                <a:latin typeface="Cambria"/>
                <a:cs typeface="Cambria"/>
              </a:rPr>
              <a:t>b</a:t>
            </a:r>
            <a:r>
              <a:rPr lang="en-US" sz="2000" dirty="0" smtClean="0">
                <a:latin typeface="Cambria"/>
                <a:cs typeface="Cambria"/>
              </a:rPr>
              <a:t>y offering credit to authors, you demonstrate your careful and thoughtful scholarship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mbria"/>
                <a:cs typeface="Cambria"/>
              </a:rPr>
              <a:t>One Way to Cite: Summarize</a:t>
            </a:r>
            <a:endParaRPr lang="en-US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Cambria"/>
                <a:cs typeface="Cambria"/>
              </a:rPr>
              <a:t>A summary provides the main ideas, the “bare bones,” the gist of the material.</a:t>
            </a:r>
          </a:p>
          <a:p>
            <a:pPr>
              <a:buNone/>
            </a:pPr>
            <a:endParaRPr lang="en-US" dirty="0" smtClean="0">
              <a:latin typeface="Cambria"/>
              <a:cs typeface="Cambria"/>
            </a:endParaRPr>
          </a:p>
          <a:p>
            <a:pPr>
              <a:buNone/>
            </a:pPr>
            <a:r>
              <a:rPr lang="en-US" dirty="0" smtClean="0">
                <a:latin typeface="Cambria"/>
                <a:cs typeface="Cambria"/>
              </a:rPr>
              <a:t>A summary condenses text to:</a:t>
            </a:r>
          </a:p>
          <a:p>
            <a:r>
              <a:rPr lang="en-US" dirty="0">
                <a:latin typeface="Cambria"/>
                <a:cs typeface="Cambria"/>
              </a:rPr>
              <a:t>p</a:t>
            </a:r>
            <a:r>
              <a:rPr lang="en-US" dirty="0" smtClean="0">
                <a:latin typeface="Cambria"/>
                <a:cs typeface="Cambria"/>
              </a:rPr>
              <a:t>rovide background</a:t>
            </a:r>
          </a:p>
          <a:p>
            <a:r>
              <a:rPr lang="en-US" dirty="0">
                <a:latin typeface="Cambria"/>
                <a:cs typeface="Cambria"/>
              </a:rPr>
              <a:t>e</a:t>
            </a:r>
            <a:r>
              <a:rPr lang="en-US" dirty="0" smtClean="0">
                <a:latin typeface="Cambria"/>
                <a:cs typeface="Cambria"/>
              </a:rPr>
              <a:t>stablish setting</a:t>
            </a:r>
          </a:p>
          <a:p>
            <a:r>
              <a:rPr lang="en-US" dirty="0">
                <a:latin typeface="Cambria"/>
                <a:cs typeface="Cambria"/>
              </a:rPr>
              <a:t>s</a:t>
            </a:r>
            <a:r>
              <a:rPr lang="en-US" dirty="0" smtClean="0">
                <a:latin typeface="Cambria"/>
                <a:cs typeface="Cambria"/>
              </a:rPr>
              <a:t>ituate the reader in the context</a:t>
            </a:r>
            <a:endParaRPr lang="en-US" dirty="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mbria"/>
                <a:cs typeface="Cambria"/>
              </a:rPr>
              <a:t>What a summary </a:t>
            </a:r>
            <a:r>
              <a:rPr lang="en-US" b="1" u="sng" dirty="0" smtClean="0">
                <a:latin typeface="Cambria"/>
                <a:cs typeface="Cambria"/>
              </a:rPr>
              <a:t>IS</a:t>
            </a:r>
            <a:endParaRPr lang="en-US" b="1" u="sng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mbria"/>
                <a:cs typeface="Cambria"/>
              </a:rPr>
              <a:t>Shorter than the original</a:t>
            </a:r>
          </a:p>
          <a:p>
            <a:r>
              <a:rPr lang="en-US" dirty="0" smtClean="0">
                <a:latin typeface="Cambria"/>
                <a:cs typeface="Cambria"/>
              </a:rPr>
              <a:t>Main ideas, not examples or evidence</a:t>
            </a:r>
          </a:p>
          <a:p>
            <a:r>
              <a:rPr lang="en-US" dirty="0" smtClean="0">
                <a:latin typeface="Cambria"/>
                <a:cs typeface="Cambria"/>
              </a:rPr>
              <a:t>Preserves author’s original meaning</a:t>
            </a:r>
          </a:p>
          <a:p>
            <a:r>
              <a:rPr lang="en-US" dirty="0" smtClean="0">
                <a:latin typeface="Cambria"/>
                <a:cs typeface="Cambria"/>
              </a:rPr>
              <a:t>In your own words</a:t>
            </a:r>
          </a:p>
          <a:p>
            <a:endParaRPr lang="en-US" dirty="0" smtClean="0">
              <a:latin typeface="Cambria"/>
              <a:cs typeface="Cambria"/>
            </a:endParaRPr>
          </a:p>
          <a:p>
            <a:pPr>
              <a:buNone/>
            </a:pPr>
            <a:r>
              <a:rPr lang="en-US" b="1" dirty="0" smtClean="0">
                <a:latin typeface="Cambria"/>
                <a:cs typeface="Cambria"/>
              </a:rPr>
              <a:t>QUIZ:</a:t>
            </a:r>
            <a:r>
              <a:rPr lang="en-US" dirty="0" smtClean="0">
                <a:latin typeface="Cambria"/>
                <a:cs typeface="Cambria"/>
              </a:rPr>
              <a:t> Does a summary need a parenthetical citation at the end?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mbria"/>
                <a:cs typeface="Cambria"/>
              </a:rPr>
              <a:t>YES!  Cite it!</a:t>
            </a:r>
            <a:endParaRPr lang="en-US" b="1" u="sng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Cambria"/>
                <a:cs typeface="Cambria"/>
              </a:rPr>
              <a:t>Citing is not the same thing as sampling.</a:t>
            </a:r>
          </a:p>
          <a:p>
            <a:pPr algn="ctr">
              <a:buNone/>
            </a:pPr>
            <a:endParaRPr lang="en-US" dirty="0" smtClean="0">
              <a:latin typeface="Cambria"/>
              <a:cs typeface="Cambria"/>
            </a:endParaRPr>
          </a:p>
          <a:p>
            <a:pPr algn="ctr">
              <a:buNone/>
            </a:pPr>
            <a:r>
              <a:rPr lang="en-US" dirty="0" smtClean="0">
                <a:latin typeface="Cambria"/>
                <a:cs typeface="Cambria"/>
              </a:rPr>
              <a:t>You’re writing an academic paper; you’re not creating a mashup.</a:t>
            </a:r>
          </a:p>
          <a:p>
            <a:pPr algn="ctr">
              <a:buNone/>
            </a:pPr>
            <a:endParaRPr lang="en-US" dirty="0" smtClean="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01" y="472151"/>
            <a:ext cx="3926779" cy="5882815"/>
          </a:xfrm>
          <a:prstGeom prst="rect">
            <a:avLst/>
          </a:prstGeom>
        </p:spPr>
      </p:pic>
      <p:sp>
        <p:nvSpPr>
          <p:cNvPr id="5" name="Rectangular Callout 4"/>
          <p:cNvSpPr/>
          <p:nvPr/>
        </p:nvSpPr>
        <p:spPr>
          <a:xfrm>
            <a:off x="4999760" y="788737"/>
            <a:ext cx="3556030" cy="2392603"/>
          </a:xfrm>
          <a:prstGeom prst="wedgeRectCallout">
            <a:avLst>
              <a:gd name="adj1" fmla="val -107294"/>
              <a:gd name="adj2" fmla="val 58490"/>
            </a:avLst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2800" b="1" dirty="0" smtClean="0">
                <a:solidFill>
                  <a:srgbClr val="632523"/>
                </a:solidFill>
                <a:latin typeface="Cambria"/>
                <a:cs typeface="Cambria"/>
              </a:rPr>
              <a:t>Yo! Don’t be a punk.</a:t>
            </a:r>
          </a:p>
          <a:p>
            <a:pPr algn="ctr">
              <a:buNone/>
            </a:pPr>
            <a:r>
              <a:rPr lang="en-US" sz="2800" b="1" dirty="0" smtClean="0">
                <a:solidFill>
                  <a:srgbClr val="632523"/>
                </a:solidFill>
                <a:latin typeface="Cambria"/>
                <a:cs typeface="Cambria"/>
              </a:rPr>
              <a:t>Back that thang up.</a:t>
            </a:r>
            <a:endParaRPr lang="en-US" sz="2800" b="1" dirty="0" smtClean="0">
              <a:solidFill>
                <a:srgbClr val="632523"/>
              </a:solidFill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mbria"/>
                <a:cs typeface="Cambria"/>
              </a:rPr>
              <a:t>But, Juvenile, what if…?</a:t>
            </a:r>
            <a:endParaRPr lang="en-US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I am summarizing a whole book or chapter?</a:t>
            </a:r>
          </a:p>
          <a:p>
            <a:pPr>
              <a:buNone/>
            </a:pPr>
            <a:endParaRPr lang="en-US" dirty="0" smtClean="0">
              <a:latin typeface="Cambria"/>
              <a:cs typeface="Cambria"/>
            </a:endParaRPr>
          </a:p>
          <a:p>
            <a:r>
              <a:rPr lang="en-US" dirty="0">
                <a:latin typeface="Cambria"/>
                <a:cs typeface="Cambria"/>
              </a:rPr>
              <a:t>t</a:t>
            </a:r>
            <a:r>
              <a:rPr lang="en-US" dirty="0" smtClean="0">
                <a:latin typeface="Cambria"/>
                <a:cs typeface="Cambria"/>
              </a:rPr>
              <a:t>he source is from a webpage which lacks pagination?</a:t>
            </a:r>
          </a:p>
          <a:p>
            <a:pPr>
              <a:buNone/>
            </a:pPr>
            <a:endParaRPr lang="en-US" dirty="0" smtClean="0">
              <a:latin typeface="Cambria"/>
              <a:cs typeface="Cambria"/>
            </a:endParaRPr>
          </a:p>
          <a:p>
            <a:r>
              <a:rPr lang="en-US" dirty="0" smtClean="0">
                <a:latin typeface="Cambria"/>
                <a:cs typeface="Cambria"/>
              </a:rPr>
              <a:t>The source has no author?</a:t>
            </a:r>
          </a:p>
          <a:p>
            <a:endParaRPr lang="en-US" dirty="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mbria"/>
                <a:cs typeface="Cambria"/>
              </a:rPr>
              <a:t>Reminders</a:t>
            </a:r>
            <a:endParaRPr lang="en-US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If you mention the author in your sentence, you need </a:t>
            </a:r>
            <a:r>
              <a:rPr lang="en-US" u="sng" dirty="0" smtClean="0">
                <a:latin typeface="Cambria"/>
                <a:cs typeface="Cambria"/>
              </a:rPr>
              <a:t>not</a:t>
            </a:r>
            <a:r>
              <a:rPr lang="en-US" dirty="0" smtClean="0">
                <a:latin typeface="Cambria"/>
                <a:cs typeface="Cambria"/>
              </a:rPr>
              <a:t> add his/her name in the parenthetical citation.</a:t>
            </a:r>
          </a:p>
          <a:p>
            <a:r>
              <a:rPr lang="en-US" u="sng" dirty="0" smtClean="0">
                <a:latin typeface="Cambria"/>
                <a:cs typeface="Cambria"/>
              </a:rPr>
              <a:t>No</a:t>
            </a:r>
            <a:r>
              <a:rPr lang="en-US" dirty="0" smtClean="0">
                <a:latin typeface="Cambria"/>
                <a:cs typeface="Cambria"/>
              </a:rPr>
              <a:t> punctuation should appear inside the parentheses.</a:t>
            </a:r>
          </a:p>
          <a:p>
            <a:r>
              <a:rPr lang="en-US" u="sng" dirty="0" smtClean="0">
                <a:latin typeface="Cambria"/>
                <a:cs typeface="Cambria"/>
              </a:rPr>
              <a:t>Most</a:t>
            </a:r>
            <a:r>
              <a:rPr lang="en-US" dirty="0" smtClean="0">
                <a:latin typeface="Cambria"/>
                <a:cs typeface="Cambria"/>
              </a:rPr>
              <a:t> of the time, the period (ending the sentence) goes </a:t>
            </a:r>
            <a:r>
              <a:rPr lang="en-US" u="sng" dirty="0" smtClean="0">
                <a:latin typeface="Cambria"/>
                <a:cs typeface="Cambria"/>
              </a:rPr>
              <a:t>after</a:t>
            </a:r>
            <a:r>
              <a:rPr lang="en-US" dirty="0" smtClean="0">
                <a:latin typeface="Cambria"/>
                <a:cs typeface="Cambria"/>
              </a:rPr>
              <a:t> the closing parenthesis. </a:t>
            </a:r>
            <a:endParaRPr lang="en-US" dirty="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317</Words>
  <Application>Microsoft Macintosh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Citing from Sources</vt:lpstr>
      <vt:lpstr>Why do we cite from sources?</vt:lpstr>
      <vt:lpstr>One Way to Cite: Summarize</vt:lpstr>
      <vt:lpstr>What a summary IS</vt:lpstr>
      <vt:lpstr>YES!  Cite it!</vt:lpstr>
      <vt:lpstr>Slide 6</vt:lpstr>
      <vt:lpstr>But, Juvenile, what if…?</vt:lpstr>
      <vt:lpstr>Reminders</vt:lpstr>
    </vt:vector>
  </TitlesOfParts>
  <Company>NPS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Citing from Sources</dc:title>
  <dc:creator>teacher</dc:creator>
  <cp:lastModifiedBy>teacher</cp:lastModifiedBy>
  <cp:revision>2</cp:revision>
  <dcterms:created xsi:type="dcterms:W3CDTF">2011-09-13T13:16:25Z</dcterms:created>
  <dcterms:modified xsi:type="dcterms:W3CDTF">2011-09-13T14:45:50Z</dcterms:modified>
</cp:coreProperties>
</file>